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2" r:id="rId5"/>
    <p:sldId id="261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erika\Downloads\CLASIFICACION%20FUNCIONAL%20(FINALIDAD%20Y%20FUNCION)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erika\Downloads\PODE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658197547641567E-2"/>
          <c:y val="6.2499969302086608E-2"/>
          <c:w val="0.58329820447570957"/>
          <c:h val="0.80638408541583884"/>
        </c:manualLayout>
      </c:layout>
      <c:doughnutChart>
        <c:varyColors val="1"/>
        <c:ser>
          <c:idx val="0"/>
          <c:order val="0"/>
          <c:tx>
            <c:strRef>
              <c:f>'1095581_corpinfo0006di'!$C$11</c:f>
              <c:strCache>
                <c:ptCount val="1"/>
                <c:pt idx="0">
                  <c:v>Presupuesto Autorizado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3.7919133715154194E-2"/>
                  <c:y val="-3.59984126684177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aseline="0" dirty="0" smtClean="0"/>
                      <a:t>EDUCACIÓN, </a:t>
                    </a:r>
                    <a:endParaRPr lang="en-US" sz="1100" baseline="0" dirty="0"/>
                  </a:p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aseline="0" dirty="0" smtClean="0"/>
                      <a:t>57.3 %</a:t>
                    </a:r>
                    <a:endParaRPr lang="es-MX" sz="11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dirty="0" smtClean="0"/>
                      <a:t>SALUD</a:t>
                    </a:r>
                    <a:r>
                      <a:rPr lang="en-US" sz="1100" baseline="0" dirty="0" smtClean="0"/>
                      <a:t>,</a:t>
                    </a:r>
                    <a:endParaRPr lang="en-US" sz="1100" baseline="0" dirty="0"/>
                  </a:p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aseline="0" dirty="0"/>
                      <a:t> </a:t>
                    </a:r>
                    <a:r>
                      <a:rPr lang="en-US" sz="1100" baseline="0" dirty="0" smtClean="0"/>
                      <a:t>12.7%</a:t>
                    </a:r>
                    <a:endParaRPr lang="en-US" sz="11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3.6588215125140938E-17"/>
                  <c:y val="-3.2998544946049625E-2"/>
                </c:manualLayout>
              </c:layout>
              <c:tx>
                <c:rich>
                  <a:bodyPr/>
                  <a:lstStyle/>
                  <a:p>
                    <a:r>
                      <a:rPr lang="es-MX" sz="1100" baseline="0" dirty="0" smtClean="0"/>
                      <a:t>IMPARTICIÓN </a:t>
                    </a:r>
                  </a:p>
                  <a:p>
                    <a:r>
                      <a:rPr lang="es-MX" sz="1100" baseline="0" dirty="0" smtClean="0"/>
                      <a:t>DE LA JUSTICIA,</a:t>
                    </a:r>
                    <a:endParaRPr lang="es-MX" sz="1100" baseline="0" dirty="0"/>
                  </a:p>
                  <a:p>
                    <a:r>
                      <a:rPr lang="es-MX" sz="1100" baseline="0" dirty="0"/>
                      <a:t> </a:t>
                    </a:r>
                    <a:r>
                      <a:rPr lang="es-MX" sz="1100" baseline="0" dirty="0" smtClean="0"/>
                      <a:t>13.3 %</a:t>
                    </a:r>
                    <a:endParaRPr lang="es-MX" sz="11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"/>
                  <c:y val="1.871344799454215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s-MX" sz="1100" b="1" dirty="0" smtClean="0">
                        <a:solidFill>
                          <a:schemeClr val="bg1"/>
                        </a:solidFill>
                      </a:rPr>
                      <a:t>PROGRAMA DE INVERSIÓN</a:t>
                    </a:r>
                    <a:r>
                      <a:rPr lang="es-MX" sz="1100" b="1" baseline="0" dirty="0" smtClean="0">
                        <a:solidFill>
                          <a:schemeClr val="bg1"/>
                        </a:solidFill>
                      </a:rPr>
                      <a:t> PÚBLICA, </a:t>
                    </a:r>
                    <a:endParaRPr lang="es-MX" sz="1100" b="1" baseline="0" dirty="0">
                      <a:solidFill>
                        <a:schemeClr val="bg1"/>
                      </a:solidFill>
                    </a:endParaRPr>
                  </a:p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s-MX" sz="1100" b="1" baseline="0" dirty="0" smtClean="0">
                        <a:solidFill>
                          <a:schemeClr val="bg1"/>
                        </a:solidFill>
                      </a:rPr>
                      <a:t>16.7 %</a:t>
                    </a:r>
                    <a:endParaRPr lang="es-MX" sz="11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93973913159331"/>
                      <c:h val="0.20877970145910865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'1095581_corpinfo0006di'!$B$12:$B$15</c:f>
              <c:strCache>
                <c:ptCount val="4"/>
                <c:pt idx="0">
                  <c:v>EDUCACION</c:v>
                </c:pt>
                <c:pt idx="1">
                  <c:v>SALUD</c:v>
                </c:pt>
                <c:pt idx="2">
                  <c:v>IMPARTICION, SEGURIDAD Y PROCURACION DE JUSTICIA</c:v>
                </c:pt>
                <c:pt idx="3">
                  <c:v>PROGRAMAS DE INVERSION Y OBRA PUBLICA</c:v>
                </c:pt>
              </c:strCache>
            </c:strRef>
          </c:cat>
          <c:val>
            <c:numRef>
              <c:f>'1095581_corpinfo0006di'!$C$12:$C$15</c:f>
              <c:numCache>
                <c:formatCode>0%</c:formatCode>
                <c:ptCount val="4"/>
                <c:pt idx="0">
                  <c:v>0.57326398720176464</c:v>
                </c:pt>
                <c:pt idx="1">
                  <c:v>0.12739206049481225</c:v>
                </c:pt>
                <c:pt idx="2">
                  <c:v>0.13265748264746402</c:v>
                </c:pt>
                <c:pt idx="3">
                  <c:v>0.16668646965595912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88"/>
        <c:holeSize val="2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'[CLASIFICACION FUNCIONAL (FINALIDAD Y FUNCION).xls]Hoja1'!$B$20</c:f>
              <c:strCache>
                <c:ptCount val="1"/>
                <c:pt idx="0">
                  <c:v>Presupuesto Autorizado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tham Light" panose="02000603030000020004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'[CLASIFICACION FUNCIONAL (FINALIDAD Y FUNCION).xls]Hoja1'!$A$21:$A$24</c:f>
              <c:strCache>
                <c:ptCount val="4"/>
                <c:pt idx="0">
                  <c:v>DESARROLLO ECONOMICO</c:v>
                </c:pt>
                <c:pt idx="1">
                  <c:v>GOBIERNO</c:v>
                </c:pt>
                <c:pt idx="2">
                  <c:v>OTRAS NO CLASIFICADAS EN FUNCIONES ANTERIORES</c:v>
                </c:pt>
                <c:pt idx="3">
                  <c:v>DESARROLLO SOCIAL</c:v>
                </c:pt>
              </c:strCache>
            </c:strRef>
          </c:cat>
          <c:val>
            <c:numRef>
              <c:f>'[CLASIFICACION FUNCIONAL (FINALIDAD Y FUNCION).xls]Hoja1'!$B$21:$B$24</c:f>
              <c:numCache>
                <c:formatCode>_-* #,##0_-;\-* #,##0_-;_-* "-"??_-;_-@_-</c:formatCode>
                <c:ptCount val="4"/>
                <c:pt idx="0">
                  <c:v>1724.9391516000001</c:v>
                </c:pt>
                <c:pt idx="1">
                  <c:v>11060.34303948</c:v>
                </c:pt>
                <c:pt idx="2">
                  <c:v>12667.0459051</c:v>
                </c:pt>
                <c:pt idx="3">
                  <c:v>36502.30190382</c:v>
                </c:pt>
              </c:numCache>
            </c:numRef>
          </c:val>
        </c:ser>
        <c:ser>
          <c:idx val="1"/>
          <c:order val="1"/>
          <c:tx>
            <c:strRef>
              <c:f>'[CLASIFICACION FUNCIONAL (FINALIDAD Y FUNCION).xls]Hoja1'!$C$20</c:f>
              <c:strCache>
                <c:ptCount val="1"/>
                <c:pt idx="0">
                  <c:v>Ejercido Acumulado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solidFill>
                <a:schemeClr val="accent5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solidFill>
                  <a:schemeClr val="accent5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solidFill>
                  <a:schemeClr val="accent5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solidFill>
                  <a:schemeClr val="accent5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2">
                  <a:lumMod val="90000"/>
                </a:schemeClr>
              </a:solidFill>
              <a:ln>
                <a:solidFill>
                  <a:schemeClr val="accent5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tham Light" panose="02000603030000020004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'[CLASIFICACION FUNCIONAL (FINALIDAD Y FUNCION).xls]Hoja1'!$A$21:$A$24</c:f>
              <c:strCache>
                <c:ptCount val="4"/>
                <c:pt idx="0">
                  <c:v>DESARROLLO ECONOMICO</c:v>
                </c:pt>
                <c:pt idx="1">
                  <c:v>GOBIERNO</c:v>
                </c:pt>
                <c:pt idx="2">
                  <c:v>OTRAS NO CLASIFICADAS EN FUNCIONES ANTERIORES</c:v>
                </c:pt>
                <c:pt idx="3">
                  <c:v>DESARROLLO SOCIAL</c:v>
                </c:pt>
              </c:strCache>
            </c:strRef>
          </c:cat>
          <c:val>
            <c:numRef>
              <c:f>'[CLASIFICACION FUNCIONAL (FINALIDAD Y FUNCION).xls]Hoja1'!$C$21:$C$24</c:f>
              <c:numCache>
                <c:formatCode>_-* #,##0_-;\-* #,##0_-;_-* "-"??_-;_-@_-</c:formatCode>
                <c:ptCount val="4"/>
                <c:pt idx="0">
                  <c:v>1663.53649071</c:v>
                </c:pt>
                <c:pt idx="1">
                  <c:v>8008.4684562300017</c:v>
                </c:pt>
                <c:pt idx="2">
                  <c:v>13684.86017287</c:v>
                </c:pt>
                <c:pt idx="3">
                  <c:v>35873.870506749998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8617984"/>
        <c:axId val="78636160"/>
      </c:barChart>
      <c:catAx>
        <c:axId val="78617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0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Light" panose="02000603030000020004"/>
                <a:ea typeface="+mn-ea"/>
                <a:cs typeface="+mn-cs"/>
              </a:defRPr>
            </a:pPr>
            <a:endParaRPr lang="es-MX"/>
          </a:p>
        </c:txPr>
        <c:crossAx val="78636160"/>
        <c:crosses val="autoZero"/>
        <c:auto val="1"/>
        <c:lblAlgn val="ctr"/>
        <c:lblOffset val="100"/>
        <c:noMultiLvlLbl val="0"/>
      </c:catAx>
      <c:valAx>
        <c:axId val="78636160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crossAx val="7861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019461892609944"/>
          <c:y val="0.91050269010515938"/>
          <c:w val="0.71478894099039814"/>
          <c:h val="7.7094211138503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otham Light" panose="02000603030000020004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2">
            <a:alpha val="23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1134306365042399E-2"/>
          <c:y val="7.2450359058001498E-2"/>
          <c:w val="0.94961082350893988"/>
          <c:h val="0.693530514524666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'[PODER.xls]Informe 3'!$D$14</c:f>
              <c:strCache>
                <c:ptCount val="1"/>
                <c:pt idx="0">
                  <c:v>Presupuesto Autorizado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tham Light" panose="02000603030000020004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'[PODER.xls]Informe 3'!$C$15:$C$23</c:f>
              <c:strCache>
                <c:ptCount val="9"/>
                <c:pt idx="0">
                  <c:v>PODER EJECUTIVO</c:v>
                </c:pt>
                <c:pt idx="1">
                  <c:v>PODER LEGISLATIVO</c:v>
                </c:pt>
                <c:pt idx="2">
                  <c:v>PODER JUDICIAL</c:v>
                </c:pt>
                <c:pt idx="3">
                  <c:v>ORGANISMOS DESCENTRALIZADOS</c:v>
                </c:pt>
                <c:pt idx="4">
                  <c:v>FIDEICOMISOS ESTATALES</c:v>
                </c:pt>
                <c:pt idx="5">
                  <c:v>EMPRESAS PUBLICAS</c:v>
                </c:pt>
                <c:pt idx="6">
                  <c:v>ORGANOS AUTONOMOS</c:v>
                </c:pt>
                <c:pt idx="7">
                  <c:v>MUNICIPIOS</c:v>
                </c:pt>
                <c:pt idx="8">
                  <c:v>DEPENDENCIAS U ORGANISMOS FEDERALES</c:v>
                </c:pt>
              </c:strCache>
            </c:strRef>
          </c:cat>
          <c:val>
            <c:numRef>
              <c:f>'[PODER.xls]Informe 3'!$D$15:$D$23</c:f>
              <c:numCache>
                <c:formatCode>_(* #,##0_);_(* \(#,##0\);_(* "-"??_);_(@_)</c:formatCode>
                <c:ptCount val="9"/>
                <c:pt idx="0">
                  <c:v>24261.807971659971</c:v>
                </c:pt>
                <c:pt idx="1">
                  <c:v>526.21496401000002</c:v>
                </c:pt>
                <c:pt idx="2">
                  <c:v>1939.65084688</c:v>
                </c:pt>
                <c:pt idx="3">
                  <c:v>23714.13849844001</c:v>
                </c:pt>
                <c:pt idx="4">
                  <c:v>1852.4967134999999</c:v>
                </c:pt>
                <c:pt idx="5">
                  <c:v>44.23312</c:v>
                </c:pt>
                <c:pt idx="6">
                  <c:v>424.63239550999998</c:v>
                </c:pt>
                <c:pt idx="7">
                  <c:v>9191.4554900000003</c:v>
                </c:pt>
                <c:pt idx="8">
                  <c:v>0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'[PODER.xls]Informe 3'!$E$14</c:f>
              <c:strCache>
                <c:ptCount val="1"/>
                <c:pt idx="0">
                  <c:v>Ejercido Acumulado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bg2"/>
              </a:solidFill>
            </a:ln>
            <a:effectLst/>
            <a:sp3d>
              <a:contourClr>
                <a:schemeClr val="accent5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tham Light" panose="02000603030000020004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'[PODER.xls]Informe 3'!$C$15:$C$23</c:f>
              <c:strCache>
                <c:ptCount val="9"/>
                <c:pt idx="0">
                  <c:v>PODER EJECUTIVO</c:v>
                </c:pt>
                <c:pt idx="1">
                  <c:v>PODER LEGISLATIVO</c:v>
                </c:pt>
                <c:pt idx="2">
                  <c:v>PODER JUDICIAL</c:v>
                </c:pt>
                <c:pt idx="3">
                  <c:v>ORGANISMOS DESCENTRALIZADOS</c:v>
                </c:pt>
                <c:pt idx="4">
                  <c:v>FIDEICOMISOS ESTATALES</c:v>
                </c:pt>
                <c:pt idx="5">
                  <c:v>EMPRESAS PUBLICAS</c:v>
                </c:pt>
                <c:pt idx="6">
                  <c:v>ORGANOS AUTONOMOS</c:v>
                </c:pt>
                <c:pt idx="7">
                  <c:v>MUNICIPIOS</c:v>
                </c:pt>
                <c:pt idx="8">
                  <c:v>DEPENDENCIAS U ORGANISMOS FEDERALES</c:v>
                </c:pt>
              </c:strCache>
            </c:strRef>
          </c:cat>
          <c:val>
            <c:numRef>
              <c:f>'[PODER.xls]Informe 3'!$E$15:$E$23</c:f>
              <c:numCache>
                <c:formatCode>_(* #,##0_);_(* \(#,##0\);_(* "-"??_);_(@_)</c:formatCode>
                <c:ptCount val="9"/>
                <c:pt idx="0">
                  <c:v>17903.827792569322</c:v>
                </c:pt>
                <c:pt idx="1">
                  <c:v>420.68889428000006</c:v>
                </c:pt>
                <c:pt idx="2">
                  <c:v>1459.6960153999996</c:v>
                </c:pt>
                <c:pt idx="3">
                  <c:v>26989.120129779989</c:v>
                </c:pt>
                <c:pt idx="4">
                  <c:v>2103.4629952099995</c:v>
                </c:pt>
                <c:pt idx="5">
                  <c:v>34.336569590000003</c:v>
                </c:pt>
                <c:pt idx="6">
                  <c:v>345.81650954000003</c:v>
                </c:pt>
                <c:pt idx="7">
                  <c:v>9954.1163383999956</c:v>
                </c:pt>
                <c:pt idx="8">
                  <c:v>19.67038178</c:v>
                </c:pt>
              </c:numCache>
            </c:numRef>
          </c:val>
          <c:shape val="cylinder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701696"/>
        <c:axId val="78703232"/>
        <c:axId val="0"/>
      </c:bar3DChart>
      <c:catAx>
        <c:axId val="7870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78703232"/>
        <c:crosses val="autoZero"/>
        <c:auto val="1"/>
        <c:lblAlgn val="ctr"/>
        <c:lblOffset val="100"/>
        <c:noMultiLvlLbl val="0"/>
      </c:catAx>
      <c:valAx>
        <c:axId val="78703232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7870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266730470845834E-2"/>
          <c:y val="0.91353946837943112"/>
          <c:w val="0.87742463131335091"/>
          <c:h val="7.46808339458834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otham Light" panose="02000603030000020004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EF6C-F138-4219-8A9A-12DEA9733B2E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20E1A-646E-4496-ACB4-9FF87C362BD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6556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20E1A-646E-4496-ACB4-9FF87C362BD4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463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7134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85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559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8927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445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111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3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403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43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85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91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B469B-A5E0-46EE-BCBD-DAB88B6583D8}" type="datetimeFigureOut">
              <a:rPr lang="es-MX" smtClean="0"/>
              <a:t>12/02/2018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480AF-5E21-4FFC-A99F-E050477D61D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58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344642"/>
            <a:ext cx="1129195" cy="1004234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285545"/>
            <a:ext cx="1228897" cy="1122428"/>
          </a:xfrm>
          <a:prstGeom prst="rect">
            <a:avLst/>
          </a:prstGeom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-17935" y="387276"/>
            <a:ext cx="9144000" cy="478643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GASTOS PRESUPUESTARIOS</a:t>
            </a:r>
            <a:endParaRPr lang="es-MX" sz="2400" b="1" dirty="0">
              <a:solidFill>
                <a:schemeClr val="accent5"/>
              </a:solidFill>
            </a:endParaRPr>
          </a:p>
        </p:txBody>
      </p:sp>
      <p:sp>
        <p:nvSpPr>
          <p:cNvPr id="9" name="CuadroTexto 5"/>
          <p:cNvSpPr txBox="1"/>
          <p:nvPr/>
        </p:nvSpPr>
        <p:spPr>
          <a:xfrm>
            <a:off x="320042" y="1196752"/>
            <a:ext cx="8468046" cy="3254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El Gobierno del Estado de Chihuahua realiza sus registros contables con base acumulativa y en apego al marco conceptual y postulados básicos de contabilidad emitidos por el Consejo de Armonización Contable; </a:t>
            </a:r>
            <a:r>
              <a:rPr lang="es-MX" sz="1600" dirty="0" smtClean="0"/>
              <a:t>así mismo </a:t>
            </a:r>
            <a:r>
              <a:rPr lang="es-MX" sz="1600" dirty="0"/>
              <a:t>con la finalidad de realizar periódicamente el seguimiento del ejercicio de los </a:t>
            </a:r>
            <a:r>
              <a:rPr lang="es-MX" sz="1600" dirty="0" smtClean="0"/>
              <a:t>egresos presupuestarios mostrando los movimientos y la situación del ejercicio del Presupuesto de Egresos se cumple con la presentación del Estado Analítico del Ejercicio del Presupuesto de Egresos, misma que se genera en sus diversas presentaciones: </a:t>
            </a:r>
          </a:p>
          <a:p>
            <a:pPr algn="just"/>
            <a:r>
              <a:rPr lang="es-MX" sz="1600" dirty="0"/>
              <a:t>		</a:t>
            </a:r>
          </a:p>
          <a:p>
            <a:pPr lvl="2">
              <a:lnSpc>
                <a:spcPct val="150000"/>
              </a:lnSpc>
            </a:pPr>
            <a:r>
              <a:rPr lang="es-MX" sz="1600" dirty="0" smtClean="0"/>
              <a:t>	a</a:t>
            </a:r>
            <a:r>
              <a:rPr lang="es-MX" sz="1600" dirty="0"/>
              <a:t>) Información Presupuestal; </a:t>
            </a:r>
          </a:p>
          <a:p>
            <a:pPr lvl="2">
              <a:lnSpc>
                <a:spcPct val="150000"/>
              </a:lnSpc>
            </a:pPr>
            <a:r>
              <a:rPr lang="es-MX" sz="1600" dirty="0"/>
              <a:t>	b) Información Programática; 	</a:t>
            </a:r>
          </a:p>
          <a:p>
            <a:pPr lvl="2">
              <a:lnSpc>
                <a:spcPct val="150000"/>
              </a:lnSpc>
            </a:pPr>
            <a:r>
              <a:rPr lang="es-MX" sz="1600" dirty="0"/>
              <a:t>	c) Información de Disciplina Financiera;</a:t>
            </a:r>
          </a:p>
          <a:p>
            <a:pPr lvl="2">
              <a:lnSpc>
                <a:spcPct val="150000"/>
              </a:lnSpc>
            </a:pPr>
            <a:r>
              <a:rPr lang="es-MX" sz="1600" dirty="0"/>
              <a:t>	d) Otra Información Presupuestaria</a:t>
            </a:r>
          </a:p>
        </p:txBody>
      </p:sp>
    </p:spTree>
    <p:extLst>
      <p:ext uri="{BB962C8B-B14F-4D97-AF65-F5344CB8AC3E}">
        <p14:creationId xmlns:p14="http://schemas.microsoft.com/office/powerpoint/2010/main" val="35062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77" y="5226097"/>
            <a:ext cx="1129195" cy="1004234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5167000"/>
            <a:ext cx="1228897" cy="1122428"/>
          </a:xfrm>
          <a:prstGeom prst="rect">
            <a:avLst/>
          </a:prstGeom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7227" y="548680"/>
            <a:ext cx="9144000" cy="478643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DISCIPLINA PRESUPUESTARIA</a:t>
            </a:r>
            <a:endParaRPr lang="es-MX" sz="2400" b="1" dirty="0">
              <a:solidFill>
                <a:schemeClr val="accent5"/>
              </a:solidFill>
            </a:endParaRPr>
          </a:p>
        </p:txBody>
      </p:sp>
      <p:sp>
        <p:nvSpPr>
          <p:cNvPr id="9" name="CuadroTexto 5"/>
          <p:cNvSpPr txBox="1"/>
          <p:nvPr/>
        </p:nvSpPr>
        <p:spPr>
          <a:xfrm>
            <a:off x="337977" y="1268760"/>
            <a:ext cx="846804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s-MX" sz="1600" dirty="0"/>
              <a:t>En este Ejercicio Fiscal, se aprobó y se implementan las Medidas de Austeridad y Racionalidad del Gasto Público en el Estado de Chihuahua, Anexo núm. 001/2017, </a:t>
            </a:r>
            <a:r>
              <a:rPr lang="es-MX" sz="1600" dirty="0" smtClean="0"/>
              <a:t>en donde se establecen acciones para promover el </a:t>
            </a:r>
            <a:r>
              <a:rPr lang="es-ES_tradnl" sz="1600" dirty="0" smtClean="0"/>
              <a:t>ahorro </a:t>
            </a:r>
            <a:r>
              <a:rPr lang="es-ES_tradnl" sz="1600" dirty="0"/>
              <a:t>permanente, </a:t>
            </a:r>
            <a:r>
              <a:rPr lang="es-ES_tradnl" sz="1600" dirty="0" smtClean="0"/>
              <a:t>el uso </a:t>
            </a:r>
            <a:r>
              <a:rPr lang="es-ES_tradnl" sz="1600" dirty="0"/>
              <a:t>eficaz, eficiente y transparente en la asignación </a:t>
            </a:r>
            <a:r>
              <a:rPr lang="es-ES_tradnl" sz="1600" dirty="0" smtClean="0"/>
              <a:t>y ejecución de </a:t>
            </a:r>
            <a:r>
              <a:rPr lang="es-ES_tradnl" sz="1600" dirty="0"/>
              <a:t>los recursos públicos de la Administración Pública </a:t>
            </a:r>
            <a:r>
              <a:rPr lang="es-ES_tradnl" sz="1600" dirty="0" smtClean="0"/>
              <a:t>Estatal.</a:t>
            </a:r>
          </a:p>
          <a:p>
            <a:pPr lvl="0" algn="just">
              <a:lnSpc>
                <a:spcPct val="150000"/>
              </a:lnSpc>
            </a:pPr>
            <a:endParaRPr lang="es-ES_tradnl" sz="1600" dirty="0"/>
          </a:p>
          <a:p>
            <a:pPr lvl="0" algn="just">
              <a:lnSpc>
                <a:spcPct val="150000"/>
              </a:lnSpc>
            </a:pPr>
            <a:r>
              <a:rPr lang="es-MX" sz="1600" dirty="0"/>
              <a:t>Aunado a esto se </a:t>
            </a:r>
            <a:r>
              <a:rPr lang="es-MX" sz="1600" dirty="0" smtClean="0"/>
              <a:t>da cumplimiento a </a:t>
            </a:r>
            <a:r>
              <a:rPr lang="es-ES_tradnl" sz="1600" dirty="0" smtClean="0"/>
              <a:t>los </a:t>
            </a:r>
            <a:r>
              <a:rPr lang="es-ES_tradnl" sz="1600" dirty="0"/>
              <a:t>criterios establecidos en la Ley de Disciplina Financiera  para las Entidades Federativas y los Municipios. </a:t>
            </a:r>
            <a:endParaRPr lang="es-MX" sz="1600" dirty="0"/>
          </a:p>
          <a:p>
            <a:pPr algn="just">
              <a:lnSpc>
                <a:spcPct val="150000"/>
              </a:lnSpc>
            </a:pPr>
            <a:endParaRPr lang="es-MX" dirty="0">
              <a:latin typeface="Gotham Light" panose="02000603030000020004" pitchFamily="2" charset="0"/>
            </a:endParaRPr>
          </a:p>
          <a:p>
            <a:pPr algn="just">
              <a:lnSpc>
                <a:spcPct val="150000"/>
              </a:lnSpc>
            </a:pPr>
            <a:endParaRPr lang="es-MX" dirty="0" smtClean="0">
              <a:latin typeface="Gotham Light" panose="020006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0" y="5665126"/>
            <a:ext cx="1129195" cy="1004234"/>
          </a:xfrm>
          <a:prstGeom prst="rect">
            <a:avLst/>
          </a:prstGeom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478643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PRIORIDADES DE GASTO </a:t>
            </a:r>
            <a:endParaRPr lang="es-MX" sz="2400" b="1" dirty="0">
              <a:solidFill>
                <a:schemeClr val="accent5"/>
              </a:solidFill>
            </a:endParaRPr>
          </a:p>
        </p:txBody>
      </p:sp>
      <p:sp>
        <p:nvSpPr>
          <p:cNvPr id="9" name="CuadroTexto 5"/>
          <p:cNvSpPr txBox="1"/>
          <p:nvPr/>
        </p:nvSpPr>
        <p:spPr>
          <a:xfrm>
            <a:off x="371130" y="2252628"/>
            <a:ext cx="40785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 smtClean="0"/>
              <a:t>El H. Congreso del Estado tuvo a bien aprobar el Presupuesto de Egresos del Gobierno del Estado de Chihuahua por un monto </a:t>
            </a:r>
            <a:r>
              <a:rPr lang="es-MX" sz="1600" b="1" dirty="0" smtClean="0"/>
              <a:t>de $ 61 mil 955 </a:t>
            </a:r>
            <a:r>
              <a:rPr lang="es-MX" sz="1600" b="1" dirty="0" err="1" smtClean="0"/>
              <a:t>mdp</a:t>
            </a:r>
            <a:r>
              <a:rPr lang="es-MX" sz="1600" dirty="0" smtClean="0"/>
              <a:t>, de los cuales se representa de la siguiente manera:</a:t>
            </a:r>
          </a:p>
        </p:txBody>
      </p:sp>
      <p:sp>
        <p:nvSpPr>
          <p:cNvPr id="30" name="TextBox 6"/>
          <p:cNvSpPr txBox="1"/>
          <p:nvPr/>
        </p:nvSpPr>
        <p:spPr>
          <a:xfrm>
            <a:off x="5584317" y="3983536"/>
            <a:ext cx="66557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kern="0" dirty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7</a:t>
            </a:r>
            <a:r>
              <a:rPr lang="en-US" sz="1500" kern="0" dirty="0" smtClean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%</a:t>
            </a:r>
            <a:endParaRPr lang="en-US" sz="1500" dirty="0">
              <a:solidFill>
                <a:schemeClr val="bg1"/>
              </a:solidFill>
              <a:latin typeface="Gotham Bold" pitchFamily="2" charset="0"/>
              <a:cs typeface="Arial" pitchFamily="34" charset="0"/>
            </a:endParaRPr>
          </a:p>
        </p:txBody>
      </p:sp>
      <p:sp>
        <p:nvSpPr>
          <p:cNvPr id="33" name="TextBox 6"/>
          <p:cNvSpPr txBox="1"/>
          <p:nvPr/>
        </p:nvSpPr>
        <p:spPr>
          <a:xfrm>
            <a:off x="8310060" y="1798927"/>
            <a:ext cx="66557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kern="0" dirty="0" smtClean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42</a:t>
            </a:r>
            <a:r>
              <a:rPr lang="en-US" sz="1500" kern="0" dirty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%</a:t>
            </a:r>
            <a:endParaRPr lang="en-US" sz="1500" dirty="0">
              <a:solidFill>
                <a:schemeClr val="bg1"/>
              </a:solidFill>
              <a:latin typeface="Gotham Bold" pitchFamily="2" charset="0"/>
              <a:cs typeface="Arial" pitchFamily="34" charset="0"/>
            </a:endParaRPr>
          </a:p>
        </p:txBody>
      </p:sp>
      <p:sp>
        <p:nvSpPr>
          <p:cNvPr id="38" name="TextBox 6"/>
          <p:cNvSpPr txBox="1"/>
          <p:nvPr/>
        </p:nvSpPr>
        <p:spPr>
          <a:xfrm>
            <a:off x="7357548" y="3083625"/>
            <a:ext cx="66557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kern="0" dirty="0" smtClean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9%</a:t>
            </a:r>
            <a:endParaRPr lang="en-US" sz="1500" dirty="0">
              <a:solidFill>
                <a:schemeClr val="bg1"/>
              </a:solidFill>
              <a:latin typeface="Gotham Bold" pitchFamily="2" charset="0"/>
              <a:cs typeface="Arial" pitchFamily="34" charset="0"/>
            </a:endParaRPr>
          </a:p>
        </p:txBody>
      </p:sp>
      <p:sp>
        <p:nvSpPr>
          <p:cNvPr id="39" name="TextBox 6"/>
          <p:cNvSpPr txBox="1"/>
          <p:nvPr/>
        </p:nvSpPr>
        <p:spPr>
          <a:xfrm>
            <a:off x="6419966" y="2698215"/>
            <a:ext cx="66557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kern="0" dirty="0" smtClean="0">
                <a:solidFill>
                  <a:schemeClr val="bg1"/>
                </a:solidFill>
                <a:latin typeface="Gotham Bold" pitchFamily="2" charset="0"/>
                <a:cs typeface="Arial" pitchFamily="34" charset="0"/>
              </a:rPr>
              <a:t>11%</a:t>
            </a:r>
            <a:endParaRPr lang="en-US" sz="1500" dirty="0">
              <a:solidFill>
                <a:schemeClr val="bg1"/>
              </a:solidFill>
              <a:latin typeface="Gotham Bold" pitchFamily="2" charset="0"/>
              <a:cs typeface="Arial" pitchFamily="34" charset="0"/>
            </a:endParaRPr>
          </a:p>
        </p:txBody>
      </p:sp>
      <p:graphicFrame>
        <p:nvGraphicFramePr>
          <p:cNvPr id="40" name="Gráfico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0720047"/>
              </p:ext>
            </p:extLst>
          </p:nvPr>
        </p:nvGraphicFramePr>
        <p:xfrm>
          <a:off x="4716016" y="1866776"/>
          <a:ext cx="6363542" cy="423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" name="CuadroTexto 2"/>
          <p:cNvSpPr txBox="1"/>
          <p:nvPr/>
        </p:nvSpPr>
        <p:spPr>
          <a:xfrm>
            <a:off x="6516216" y="3573016"/>
            <a:ext cx="723901" cy="447675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400" b="1" dirty="0"/>
              <a:t>67%</a:t>
            </a:r>
          </a:p>
        </p:txBody>
      </p:sp>
      <p:pic>
        <p:nvPicPr>
          <p:cNvPr id="42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158" y="5589240"/>
            <a:ext cx="1228897" cy="1122428"/>
          </a:xfrm>
          <a:prstGeom prst="rect">
            <a:avLst/>
          </a:prstGeom>
        </p:spPr>
      </p:pic>
      <p:sp>
        <p:nvSpPr>
          <p:cNvPr id="43" name="CuadroTexto 5"/>
          <p:cNvSpPr txBox="1"/>
          <p:nvPr/>
        </p:nvSpPr>
        <p:spPr>
          <a:xfrm>
            <a:off x="371130" y="4711726"/>
            <a:ext cx="4509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 smtClean="0"/>
              <a:t>El resto de los sectores representa un </a:t>
            </a:r>
            <a:r>
              <a:rPr lang="es-MX" sz="1600" b="1" dirty="0" smtClean="0"/>
              <a:t>33%</a:t>
            </a:r>
            <a:endParaRPr lang="es-MX" sz="1600" dirty="0" smtClean="0"/>
          </a:p>
        </p:txBody>
      </p:sp>
    </p:spTree>
    <p:extLst>
      <p:ext uri="{BB962C8B-B14F-4D97-AF65-F5344CB8AC3E}">
        <p14:creationId xmlns:p14="http://schemas.microsoft.com/office/powerpoint/2010/main" val="7637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7227" y="548680"/>
            <a:ext cx="9144000" cy="576064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CLASIFICACIÓN  FUNCIONAL</a:t>
            </a:r>
            <a:endParaRPr lang="es-MX" sz="2400" b="1" dirty="0">
              <a:solidFill>
                <a:schemeClr val="accent5"/>
              </a:solidFill>
            </a:endParaRPr>
          </a:p>
        </p:txBody>
      </p:sp>
      <p:sp>
        <p:nvSpPr>
          <p:cNvPr id="9" name="CuadroTexto 5"/>
          <p:cNvSpPr txBox="1"/>
          <p:nvPr/>
        </p:nvSpPr>
        <p:spPr>
          <a:xfrm>
            <a:off x="323528" y="1340768"/>
            <a:ext cx="84680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 smtClean="0"/>
              <a:t>Esta Clasificación Presenta el gasto público según la naturaleza de los servicios gubernamentales brindados a la población. Con dicha clasificación se identifica el presupuesto destinado a funciones de gobierno, desarrollo social, desarrollo económico y otras no clasificadas; permitiendo determinar los objetivos generales de las políticas públicas y los recursos financieros que se asignan para alcanzar éstos.</a:t>
            </a: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398095"/>
              </p:ext>
            </p:extLst>
          </p:nvPr>
        </p:nvGraphicFramePr>
        <p:xfrm>
          <a:off x="590722" y="3074945"/>
          <a:ext cx="7933658" cy="307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0" y="5665126"/>
            <a:ext cx="1129195" cy="1004234"/>
          </a:xfrm>
          <a:prstGeom prst="rect">
            <a:avLst/>
          </a:prstGeom>
        </p:spPr>
      </p:pic>
      <p:pic>
        <p:nvPicPr>
          <p:cNvPr id="12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158" y="5589240"/>
            <a:ext cx="1228897" cy="112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07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3872" y="445098"/>
            <a:ext cx="9144000" cy="1152128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CLASIFICACIÓN POR </a:t>
            </a:r>
          </a:p>
          <a:p>
            <a:r>
              <a:rPr lang="es-MX" sz="2400" b="1" dirty="0" smtClean="0">
                <a:solidFill>
                  <a:schemeClr val="accent5"/>
                </a:solidFill>
              </a:rPr>
              <a:t>ÓRDENES DE GOBIERNO</a:t>
            </a:r>
            <a:endParaRPr lang="es-MX" sz="2400" b="1" dirty="0">
              <a:solidFill>
                <a:schemeClr val="accent5"/>
              </a:solidFill>
            </a:endParaRPr>
          </a:p>
        </p:txBody>
      </p:sp>
      <p:sp>
        <p:nvSpPr>
          <p:cNvPr id="9" name="CuadroTexto 5"/>
          <p:cNvSpPr txBox="1"/>
          <p:nvPr/>
        </p:nvSpPr>
        <p:spPr>
          <a:xfrm>
            <a:off x="337977" y="1587026"/>
            <a:ext cx="8468046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dirty="0"/>
              <a:t>Esta clasificación identifica el gasto de acuerdo con el ejecutor </a:t>
            </a:r>
            <a:r>
              <a:rPr lang="es-MX" sz="1600" dirty="0" smtClean="0"/>
              <a:t>del mismo </a:t>
            </a:r>
            <a:r>
              <a:rPr lang="es-MX" sz="1600" dirty="0"/>
              <a:t>facilitando el manejo y control a través de la presentación de los gastos conforme a cada una de las dependencias y entidades públicas ejecutoras.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181639"/>
              </p:ext>
            </p:extLst>
          </p:nvPr>
        </p:nvGraphicFramePr>
        <p:xfrm>
          <a:off x="311075" y="2705833"/>
          <a:ext cx="8620125" cy="3281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0" y="5665126"/>
            <a:ext cx="1129195" cy="1004234"/>
          </a:xfrm>
          <a:prstGeom prst="rect">
            <a:avLst/>
          </a:prstGeom>
        </p:spPr>
      </p:pic>
      <p:pic>
        <p:nvPicPr>
          <p:cNvPr id="10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4158" y="5589240"/>
            <a:ext cx="1228897" cy="112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369</Words>
  <Application>Microsoft Office PowerPoint</Application>
  <PresentationFormat>Presentación en pantalla (4:3)</PresentationFormat>
  <Paragraphs>35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GOBIERNO DEL ESTADO</dc:title>
  <dc:creator>ERGARCIA</dc:creator>
  <cp:lastModifiedBy>Manuel José Navarro Baca</cp:lastModifiedBy>
  <cp:revision>30</cp:revision>
  <dcterms:created xsi:type="dcterms:W3CDTF">2017-02-22T00:32:08Z</dcterms:created>
  <dcterms:modified xsi:type="dcterms:W3CDTF">2018-02-12T16:04:38Z</dcterms:modified>
</cp:coreProperties>
</file>